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panose="02000000000000000000" pitchFamily="2" charset="0"/>
      <p:regular r:id="rId13"/>
    </p:embeddedFont>
    <p:embeddedFont>
      <p:font typeface="Roboto Mono Medium" panose="020F0502020204030204" pitchFamily="49"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164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s://github.com/KaustubhMitkari/EVChargeOpt-Intelligent-Forecasting-and-Charging-Recommendation-System"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12121">
              <a:alpha val="80000"/>
            </a:srgbClr>
          </a:solidFill>
          <a:ln/>
        </p:spPr>
        <p:txBody>
          <a:bodyPr/>
          <a:lstStyle/>
          <a:p>
            <a:endParaRPr lang="en-US"/>
          </a:p>
        </p:txBody>
      </p:sp>
      <p:sp>
        <p:nvSpPr>
          <p:cNvPr id="4" name="Text 1"/>
          <p:cNvSpPr/>
          <p:nvPr/>
        </p:nvSpPr>
        <p:spPr>
          <a:xfrm>
            <a:off x="793790" y="2564011"/>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Roboto Mono Medium" pitchFamily="34" charset="0"/>
                <a:ea typeface="Roboto Mono Medium" pitchFamily="34" charset="-122"/>
                <a:cs typeface="Roboto Mono Medium" pitchFamily="34" charset="-120"/>
              </a:rPr>
              <a:t>EV Load Forecasting with Recommendation System</a:t>
            </a:r>
            <a:endParaRPr lang="en-US" sz="4450" dirty="0"/>
          </a:p>
        </p:txBody>
      </p:sp>
      <p:sp>
        <p:nvSpPr>
          <p:cNvPr id="5" name="Text 2"/>
          <p:cNvSpPr/>
          <p:nvPr/>
        </p:nvSpPr>
        <p:spPr>
          <a:xfrm>
            <a:off x="793790" y="432173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An Applied Machine Learning Project</a:t>
            </a:r>
            <a:endParaRPr lang="en-US" sz="1750" dirty="0"/>
          </a:p>
        </p:txBody>
      </p:sp>
      <p:sp>
        <p:nvSpPr>
          <p:cNvPr id="6" name="Text 3"/>
          <p:cNvSpPr/>
          <p:nvPr/>
        </p:nvSpPr>
        <p:spPr>
          <a:xfrm>
            <a:off x="793790" y="4939784"/>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E5E0DF"/>
                </a:solidFill>
                <a:latin typeface="Roboto" pitchFamily="34" charset="0"/>
                <a:ea typeface="Roboto" pitchFamily="34" charset="-122"/>
                <a:cs typeface="Roboto" pitchFamily="34" charset="-120"/>
              </a:rPr>
              <a:t>Author:</a:t>
            </a:r>
            <a:r>
              <a:rPr lang="en-US" sz="1750" dirty="0">
                <a:solidFill>
                  <a:srgbClr val="E5E0DF"/>
                </a:solidFill>
                <a:latin typeface="Roboto" pitchFamily="34" charset="0"/>
                <a:ea typeface="Roboto" pitchFamily="34" charset="-122"/>
                <a:cs typeface="Roboto" pitchFamily="34" charset="-120"/>
              </a:rPr>
              <a:t> Kaustubh Mitkari (252521) &amp; Aditya Dhage (252503)</a:t>
            </a:r>
          </a:p>
          <a:p>
            <a:pPr marL="0" indent="0" algn="l">
              <a:lnSpc>
                <a:spcPts val="2850"/>
              </a:lnSpc>
              <a:buNone/>
            </a:pPr>
            <a:r>
              <a:rPr lang="en-US" sz="1750" b="1" dirty="0">
                <a:solidFill>
                  <a:srgbClr val="E5E0DF"/>
                </a:solidFill>
                <a:latin typeface="Roboto" pitchFamily="34" charset="0"/>
                <a:ea typeface="Roboto" pitchFamily="34" charset="-122"/>
                <a:cs typeface="Roboto" pitchFamily="34" charset="-120"/>
              </a:rPr>
              <a:t>Institute:</a:t>
            </a:r>
            <a:r>
              <a:rPr lang="en-US" sz="1750" dirty="0">
                <a:solidFill>
                  <a:srgbClr val="E5E0DF"/>
                </a:solidFill>
                <a:latin typeface="Roboto" pitchFamily="34" charset="0"/>
                <a:ea typeface="Roboto" pitchFamily="34" charset="-122"/>
                <a:cs typeface="Roboto" pitchFamily="34" charset="-120"/>
              </a:rPr>
              <a:t> INSTITUTE FOR ADVANCED COMPUTING AND SOFTWARE DEVELOPMENT, Akurdi, Pune – 411044</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2115" y="575191"/>
            <a:ext cx="5648563" cy="653772"/>
          </a:xfrm>
          <a:prstGeom prst="rect">
            <a:avLst/>
          </a:prstGeom>
          <a:noFill/>
          <a:ln/>
        </p:spPr>
        <p:txBody>
          <a:bodyPr wrap="none" lIns="0" tIns="0" rIns="0" bIns="0" rtlCol="0" anchor="t"/>
          <a:lstStyle/>
          <a:p>
            <a:pPr marL="0" indent="0" algn="l">
              <a:lnSpc>
                <a:spcPts val="5100"/>
              </a:lnSpc>
              <a:buNone/>
            </a:pPr>
            <a:r>
              <a:rPr lang="en-US" sz="4100" dirty="0">
                <a:solidFill>
                  <a:srgbClr val="FFFFFF"/>
                </a:solidFill>
                <a:latin typeface="Roboto Mono Medium" pitchFamily="34" charset="0"/>
                <a:ea typeface="Roboto Mono Medium" pitchFamily="34" charset="-122"/>
                <a:cs typeface="Roboto Mono Medium" pitchFamily="34" charset="-120"/>
              </a:rPr>
              <a:t>Project Deployment</a:t>
            </a:r>
            <a:endParaRPr lang="en-US" sz="4100" dirty="0"/>
          </a:p>
        </p:txBody>
      </p:sp>
      <p:pic>
        <p:nvPicPr>
          <p:cNvPr id="3" name="Image 0" descr="preencoded.png"/>
          <p:cNvPicPr>
            <a:picLocks noChangeAspect="1"/>
          </p:cNvPicPr>
          <p:nvPr/>
        </p:nvPicPr>
        <p:blipFill>
          <a:blip r:embed="rId3"/>
          <a:stretch>
            <a:fillRect/>
          </a:stretch>
        </p:blipFill>
        <p:spPr>
          <a:xfrm>
            <a:off x="732115" y="1777960"/>
            <a:ext cx="3672602" cy="2055376"/>
          </a:xfrm>
          <a:prstGeom prst="rect">
            <a:avLst/>
          </a:prstGeom>
        </p:spPr>
      </p:pic>
      <p:sp>
        <p:nvSpPr>
          <p:cNvPr id="4" name="Text 1"/>
          <p:cNvSpPr/>
          <p:nvPr/>
        </p:nvSpPr>
        <p:spPr>
          <a:xfrm>
            <a:off x="732115" y="4068604"/>
            <a:ext cx="4048006" cy="334685"/>
          </a:xfrm>
          <a:prstGeom prst="rect">
            <a:avLst/>
          </a:prstGeom>
          <a:noFill/>
          <a:ln/>
        </p:spPr>
        <p:txBody>
          <a:bodyPr wrap="none" lIns="0" tIns="0" rIns="0" bIns="0" rtlCol="0" anchor="t"/>
          <a:lstStyle/>
          <a:p>
            <a:pPr marL="0" indent="0" algn="ctr">
              <a:lnSpc>
                <a:spcPts val="2600"/>
              </a:lnSpc>
              <a:buNone/>
            </a:pPr>
            <a:r>
              <a:rPr lang="en-US" sz="1600" dirty="0">
                <a:solidFill>
                  <a:srgbClr val="E5E0DF"/>
                </a:solidFill>
                <a:latin typeface="Roboto" pitchFamily="34" charset="0"/>
                <a:ea typeface="Roboto" pitchFamily="34" charset="-122"/>
                <a:cs typeface="Roboto" pitchFamily="34" charset="-120"/>
              </a:rPr>
              <a:t>UI Interface</a:t>
            </a:r>
            <a:endParaRPr lang="en-US" sz="1600" dirty="0"/>
          </a:p>
        </p:txBody>
      </p:sp>
      <p:pic>
        <p:nvPicPr>
          <p:cNvPr id="5" name="Image 1" descr="preencoded.png"/>
          <p:cNvPicPr>
            <a:picLocks noChangeAspect="1"/>
          </p:cNvPicPr>
          <p:nvPr/>
        </p:nvPicPr>
        <p:blipFill>
          <a:blip r:embed="rId4"/>
          <a:stretch>
            <a:fillRect/>
          </a:stretch>
        </p:blipFill>
        <p:spPr>
          <a:xfrm>
            <a:off x="5298043" y="1777960"/>
            <a:ext cx="4048006" cy="2451616"/>
          </a:xfrm>
          <a:prstGeom prst="rect">
            <a:avLst/>
          </a:prstGeom>
        </p:spPr>
      </p:pic>
      <p:sp>
        <p:nvSpPr>
          <p:cNvPr id="6" name="Text 2"/>
          <p:cNvSpPr/>
          <p:nvPr/>
        </p:nvSpPr>
        <p:spPr>
          <a:xfrm>
            <a:off x="5298043" y="4464844"/>
            <a:ext cx="4048006" cy="334685"/>
          </a:xfrm>
          <a:prstGeom prst="rect">
            <a:avLst/>
          </a:prstGeom>
          <a:noFill/>
          <a:ln/>
        </p:spPr>
        <p:txBody>
          <a:bodyPr wrap="none" lIns="0" tIns="0" rIns="0" bIns="0" rtlCol="0" anchor="t"/>
          <a:lstStyle/>
          <a:p>
            <a:pPr marL="0" indent="0" algn="ctr">
              <a:lnSpc>
                <a:spcPts val="2600"/>
              </a:lnSpc>
              <a:buNone/>
            </a:pPr>
            <a:r>
              <a:rPr lang="en-US" sz="1600" dirty="0">
                <a:solidFill>
                  <a:srgbClr val="E5E0DF"/>
                </a:solidFill>
                <a:latin typeface="Roboto" pitchFamily="34" charset="0"/>
                <a:ea typeface="Roboto" pitchFamily="34" charset="-122"/>
                <a:cs typeface="Roboto" pitchFamily="34" charset="-120"/>
              </a:rPr>
              <a:t>Printed Load Output</a:t>
            </a:r>
            <a:endParaRPr lang="en-US" sz="1600" dirty="0"/>
          </a:p>
        </p:txBody>
      </p:sp>
      <p:pic>
        <p:nvPicPr>
          <p:cNvPr id="7" name="Image 2" descr="preencoded.png"/>
          <p:cNvPicPr>
            <a:picLocks noChangeAspect="1"/>
          </p:cNvPicPr>
          <p:nvPr/>
        </p:nvPicPr>
        <p:blipFill>
          <a:blip r:embed="rId5"/>
          <a:stretch>
            <a:fillRect/>
          </a:stretch>
        </p:blipFill>
        <p:spPr>
          <a:xfrm>
            <a:off x="9863971" y="1777960"/>
            <a:ext cx="4049316" cy="2171819"/>
          </a:xfrm>
          <a:prstGeom prst="rect">
            <a:avLst/>
          </a:prstGeom>
        </p:spPr>
      </p:pic>
      <p:sp>
        <p:nvSpPr>
          <p:cNvPr id="8" name="Text 3"/>
          <p:cNvSpPr/>
          <p:nvPr/>
        </p:nvSpPr>
        <p:spPr>
          <a:xfrm>
            <a:off x="9863971" y="4185047"/>
            <a:ext cx="4049316" cy="334685"/>
          </a:xfrm>
          <a:prstGeom prst="rect">
            <a:avLst/>
          </a:prstGeom>
          <a:noFill/>
          <a:ln/>
        </p:spPr>
        <p:txBody>
          <a:bodyPr wrap="none" lIns="0" tIns="0" rIns="0" bIns="0" rtlCol="0" anchor="t"/>
          <a:lstStyle/>
          <a:p>
            <a:pPr marL="0" indent="0" algn="ctr">
              <a:lnSpc>
                <a:spcPts val="2600"/>
              </a:lnSpc>
              <a:buNone/>
            </a:pPr>
            <a:r>
              <a:rPr lang="en-US" sz="1600" dirty="0">
                <a:solidFill>
                  <a:srgbClr val="E5E0DF"/>
                </a:solidFill>
                <a:latin typeface="Roboto" pitchFamily="34" charset="0"/>
                <a:ea typeface="Roboto" pitchFamily="34" charset="-122"/>
                <a:cs typeface="Roboto" pitchFamily="34" charset="-120"/>
              </a:rPr>
              <a:t>Time Recommendation Output </a:t>
            </a:r>
            <a:endParaRPr lang="en-US" sz="1600" dirty="0"/>
          </a:p>
        </p:txBody>
      </p:sp>
      <p:sp>
        <p:nvSpPr>
          <p:cNvPr id="9" name="Text 4"/>
          <p:cNvSpPr/>
          <p:nvPr/>
        </p:nvSpPr>
        <p:spPr>
          <a:xfrm>
            <a:off x="732115" y="5223034"/>
            <a:ext cx="13166169" cy="334685"/>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Roboto" pitchFamily="34" charset="0"/>
                <a:ea typeface="Roboto" pitchFamily="34" charset="-122"/>
                <a:cs typeface="Roboto" pitchFamily="34" charset="-120"/>
              </a:rPr>
              <a:t>Github Link : </a:t>
            </a:r>
            <a:endParaRPr lang="en-US" sz="1600" dirty="0"/>
          </a:p>
        </p:txBody>
      </p:sp>
      <p:pic>
        <p:nvPicPr>
          <p:cNvPr id="10" name="Image 3" descr="preencoded.png">
            <a:hlinkClick r:id="rId6"/>
          </p:cNvPr>
          <p:cNvPicPr>
            <a:picLocks noChangeAspect="1"/>
          </p:cNvPicPr>
          <p:nvPr/>
        </p:nvPicPr>
        <p:blipFill>
          <a:blip r:embed="rId7"/>
          <a:stretch>
            <a:fillRect/>
          </a:stretch>
        </p:blipFill>
        <p:spPr>
          <a:xfrm>
            <a:off x="732115" y="5792986"/>
            <a:ext cx="13166169" cy="20919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Unveiling the Future of EV Charging</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This project explores the critical challenge of predicting electric vehicle (EV) charging loads. We aim to leverage advanced machine learning techniques to enhance the efficiency and stability of EV fleet operations and grid management.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381607" y="1704975"/>
            <a:ext cx="9867067" cy="708779"/>
          </a:xfrm>
          <a:prstGeom prst="rect">
            <a:avLst/>
          </a:prstGeom>
          <a:noFill/>
          <a:ln/>
        </p:spPr>
        <p:txBody>
          <a:bodyPr wrap="none" lIns="0" tIns="0" rIns="0" bIns="0" rtlCol="0" anchor="t"/>
          <a:lstStyle/>
          <a:p>
            <a:pPr marL="0" indent="0" algn="ctr">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Why Predict EV Charging Load?</a:t>
            </a:r>
            <a:endParaRPr lang="en-US" sz="4450" dirty="0"/>
          </a:p>
        </p:txBody>
      </p:sp>
      <p:sp>
        <p:nvSpPr>
          <p:cNvPr id="3" name="Shape 1"/>
          <p:cNvSpPr/>
          <p:nvPr/>
        </p:nvSpPr>
        <p:spPr>
          <a:xfrm>
            <a:off x="793790" y="2867382"/>
            <a:ext cx="4196358" cy="3657243"/>
          </a:xfrm>
          <a:prstGeom prst="roundRect">
            <a:avLst>
              <a:gd name="adj" fmla="val 930"/>
            </a:avLst>
          </a:prstGeom>
          <a:solidFill>
            <a:srgbClr val="404040"/>
          </a:solidFill>
          <a:ln/>
        </p:spPr>
        <p:txBody>
          <a:bodyPr/>
          <a:lstStyle/>
          <a:p>
            <a:endParaRPr lang="en-US"/>
          </a:p>
        </p:txBody>
      </p:sp>
      <p:sp>
        <p:nvSpPr>
          <p:cNvPr id="4" name="Shape 2"/>
          <p:cNvSpPr/>
          <p:nvPr/>
        </p:nvSpPr>
        <p:spPr>
          <a:xfrm>
            <a:off x="1020604" y="3094196"/>
            <a:ext cx="680442" cy="680442"/>
          </a:xfrm>
          <a:prstGeom prst="roundRect">
            <a:avLst>
              <a:gd name="adj" fmla="val 13436980"/>
            </a:avLst>
          </a:prstGeom>
          <a:solidFill>
            <a:srgbClr val="DCFF50"/>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1207770" y="3243024"/>
            <a:ext cx="306110" cy="382667"/>
          </a:xfrm>
          <a:prstGeom prst="rect">
            <a:avLst/>
          </a:prstGeom>
        </p:spPr>
      </p:pic>
      <p:sp>
        <p:nvSpPr>
          <p:cNvPr id="6" name="Text 3"/>
          <p:cNvSpPr/>
          <p:nvPr/>
        </p:nvSpPr>
        <p:spPr>
          <a:xfrm>
            <a:off x="1020604" y="4001453"/>
            <a:ext cx="3742730"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Optimising Fleet Operations</a:t>
            </a:r>
            <a:endParaRPr lang="en-US" sz="2200" dirty="0"/>
          </a:p>
        </p:txBody>
      </p:sp>
      <p:sp>
        <p:nvSpPr>
          <p:cNvPr id="7" name="Text 4"/>
          <p:cNvSpPr/>
          <p:nvPr/>
        </p:nvSpPr>
        <p:spPr>
          <a:xfrm>
            <a:off x="1020604" y="4846201"/>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Accurate predictions enable efficient scheduling and routing for EV fleets, reducing downtime and operational costs.</a:t>
            </a:r>
            <a:endParaRPr lang="en-US" sz="1750" dirty="0"/>
          </a:p>
        </p:txBody>
      </p:sp>
      <p:sp>
        <p:nvSpPr>
          <p:cNvPr id="8" name="Shape 5"/>
          <p:cNvSpPr/>
          <p:nvPr/>
        </p:nvSpPr>
        <p:spPr>
          <a:xfrm>
            <a:off x="5216962" y="2867382"/>
            <a:ext cx="4196358" cy="3657243"/>
          </a:xfrm>
          <a:prstGeom prst="roundRect">
            <a:avLst>
              <a:gd name="adj" fmla="val 930"/>
            </a:avLst>
          </a:prstGeom>
          <a:solidFill>
            <a:srgbClr val="404040"/>
          </a:solidFill>
          <a:ln/>
        </p:spPr>
        <p:txBody>
          <a:bodyPr/>
          <a:lstStyle/>
          <a:p>
            <a:endParaRPr lang="en-US"/>
          </a:p>
        </p:txBody>
      </p:sp>
      <p:sp>
        <p:nvSpPr>
          <p:cNvPr id="9" name="Shape 6"/>
          <p:cNvSpPr/>
          <p:nvPr/>
        </p:nvSpPr>
        <p:spPr>
          <a:xfrm>
            <a:off x="5443776" y="3094196"/>
            <a:ext cx="680442" cy="680442"/>
          </a:xfrm>
          <a:prstGeom prst="roundRect">
            <a:avLst>
              <a:gd name="adj" fmla="val 13436980"/>
            </a:avLst>
          </a:prstGeom>
          <a:solidFill>
            <a:srgbClr val="DCFF50"/>
          </a:solidFill>
          <a:ln/>
        </p:spPr>
        <p:txBody>
          <a:bodyPr/>
          <a:lstStyle/>
          <a:p>
            <a:endParaRPr lang="en-US"/>
          </a:p>
        </p:txBody>
      </p:sp>
      <p:pic>
        <p:nvPicPr>
          <p:cNvPr id="10" name="Image 1" descr="preencoded.png"/>
          <p:cNvPicPr>
            <a:picLocks noChangeAspect="1"/>
          </p:cNvPicPr>
          <p:nvPr/>
        </p:nvPicPr>
        <p:blipFill>
          <a:blip r:embed="rId4"/>
          <a:stretch>
            <a:fillRect/>
          </a:stretch>
        </p:blipFill>
        <p:spPr>
          <a:xfrm>
            <a:off x="5630942" y="3243024"/>
            <a:ext cx="306110" cy="382667"/>
          </a:xfrm>
          <a:prstGeom prst="rect">
            <a:avLst/>
          </a:prstGeom>
        </p:spPr>
      </p:pic>
      <p:sp>
        <p:nvSpPr>
          <p:cNvPr id="11" name="Text 7"/>
          <p:cNvSpPr/>
          <p:nvPr/>
        </p:nvSpPr>
        <p:spPr>
          <a:xfrm>
            <a:off x="5443776" y="4001453"/>
            <a:ext cx="3742730"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Strengthening Grid Stability</a:t>
            </a:r>
            <a:endParaRPr lang="en-US" sz="2200" dirty="0"/>
          </a:p>
        </p:txBody>
      </p:sp>
      <p:sp>
        <p:nvSpPr>
          <p:cNvPr id="12" name="Text 8"/>
          <p:cNvSpPr/>
          <p:nvPr/>
        </p:nvSpPr>
        <p:spPr>
          <a:xfrm>
            <a:off x="5443776" y="4846201"/>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Forecasting demand helps grid operators balance loads, prevent overloads, and integrate renewable energy more effectively.</a:t>
            </a:r>
            <a:endParaRPr lang="en-US" sz="1750" dirty="0"/>
          </a:p>
        </p:txBody>
      </p:sp>
      <p:sp>
        <p:nvSpPr>
          <p:cNvPr id="13" name="Shape 9"/>
          <p:cNvSpPr/>
          <p:nvPr/>
        </p:nvSpPr>
        <p:spPr>
          <a:xfrm>
            <a:off x="9640133" y="2867382"/>
            <a:ext cx="4196358" cy="3657243"/>
          </a:xfrm>
          <a:prstGeom prst="roundRect">
            <a:avLst>
              <a:gd name="adj" fmla="val 930"/>
            </a:avLst>
          </a:prstGeom>
          <a:solidFill>
            <a:srgbClr val="404040"/>
          </a:solidFill>
          <a:ln/>
        </p:spPr>
        <p:txBody>
          <a:bodyPr/>
          <a:lstStyle/>
          <a:p>
            <a:endParaRPr lang="en-US"/>
          </a:p>
        </p:txBody>
      </p:sp>
      <p:sp>
        <p:nvSpPr>
          <p:cNvPr id="14" name="Shape 10"/>
          <p:cNvSpPr/>
          <p:nvPr/>
        </p:nvSpPr>
        <p:spPr>
          <a:xfrm>
            <a:off x="9866948" y="3094196"/>
            <a:ext cx="680442" cy="680442"/>
          </a:xfrm>
          <a:prstGeom prst="roundRect">
            <a:avLst>
              <a:gd name="adj" fmla="val 13436980"/>
            </a:avLst>
          </a:prstGeom>
          <a:solidFill>
            <a:srgbClr val="DCFF50"/>
          </a:solidFill>
          <a:ln/>
        </p:spPr>
        <p:txBody>
          <a:bodyPr/>
          <a:lstStyle/>
          <a:p>
            <a:endParaRPr lang="en-US"/>
          </a:p>
        </p:txBody>
      </p:sp>
      <p:pic>
        <p:nvPicPr>
          <p:cNvPr id="15" name="Image 2" descr="preencoded.png"/>
          <p:cNvPicPr>
            <a:picLocks noChangeAspect="1"/>
          </p:cNvPicPr>
          <p:nvPr/>
        </p:nvPicPr>
        <p:blipFill>
          <a:blip r:embed="rId5"/>
          <a:stretch>
            <a:fillRect/>
          </a:stretch>
        </p:blipFill>
        <p:spPr>
          <a:xfrm>
            <a:off x="10054114" y="3243024"/>
            <a:ext cx="306110" cy="382667"/>
          </a:xfrm>
          <a:prstGeom prst="rect">
            <a:avLst/>
          </a:prstGeom>
        </p:spPr>
      </p:pic>
      <p:sp>
        <p:nvSpPr>
          <p:cNvPr id="16" name="Text 11"/>
          <p:cNvSpPr/>
          <p:nvPr/>
        </p:nvSpPr>
        <p:spPr>
          <a:xfrm>
            <a:off x="9866948" y="4001453"/>
            <a:ext cx="3571042"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Reducing Energy Costs</a:t>
            </a:r>
            <a:endParaRPr lang="en-US" sz="2200" dirty="0"/>
          </a:p>
        </p:txBody>
      </p:sp>
      <p:sp>
        <p:nvSpPr>
          <p:cNvPr id="17" name="Text 12"/>
          <p:cNvSpPr/>
          <p:nvPr/>
        </p:nvSpPr>
        <p:spPr>
          <a:xfrm>
            <a:off x="9866948" y="4491871"/>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Predictive insights allow for strategic charging during off-peak hours, significantly lowering electricity expenditures.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423053" y="1569006"/>
            <a:ext cx="5784175" cy="708779"/>
          </a:xfrm>
          <a:prstGeom prst="rect">
            <a:avLst/>
          </a:prstGeom>
          <a:noFill/>
          <a:ln/>
        </p:spPr>
        <p:txBody>
          <a:bodyPr wrap="none" lIns="0" tIns="0" rIns="0" bIns="0" rtlCol="0" anchor="t"/>
          <a:lstStyle/>
          <a:p>
            <a:pPr marL="0" indent="0" algn="ctr">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Project Objective</a:t>
            </a:r>
            <a:endParaRPr lang="en-US" sz="4450" dirty="0"/>
          </a:p>
        </p:txBody>
      </p:sp>
      <p:sp>
        <p:nvSpPr>
          <p:cNvPr id="3" name="Text 1"/>
          <p:cNvSpPr/>
          <p:nvPr/>
        </p:nvSpPr>
        <p:spPr>
          <a:xfrm>
            <a:off x="1133951" y="3071574"/>
            <a:ext cx="12702659" cy="2267903"/>
          </a:xfrm>
          <a:prstGeom prst="rect">
            <a:avLst/>
          </a:prstGeom>
          <a:noFill/>
          <a:ln/>
        </p:spPr>
        <p:txBody>
          <a:bodyPr wrap="square" lIns="0" tIns="0" rIns="0" bIns="0" rtlCol="0" anchor="t"/>
          <a:lstStyle/>
          <a:p>
            <a:pPr marL="0" indent="0" algn="ctr">
              <a:lnSpc>
                <a:spcPts val="4450"/>
              </a:lnSpc>
              <a:buNone/>
            </a:pPr>
            <a:r>
              <a:rPr lang="en-US" sz="3550" dirty="0">
                <a:solidFill>
                  <a:srgbClr val="FFFFFF"/>
                </a:solidFill>
                <a:latin typeface="Roboto Mono Medium" pitchFamily="34" charset="0"/>
                <a:ea typeface="Roboto Mono Medium" pitchFamily="34" charset="-122"/>
                <a:cs typeface="Roboto Mono Medium" pitchFamily="34" charset="-120"/>
              </a:rPr>
              <a:t>"To develop and evaluate robust machine learning models for predicting electric vehicle charging load using various regression and ensemble methods."</a:t>
            </a:r>
            <a:endParaRPr lang="en-US" sz="3550" dirty="0"/>
          </a:p>
        </p:txBody>
      </p:sp>
      <p:sp>
        <p:nvSpPr>
          <p:cNvPr id="4" name="Shape 2"/>
          <p:cNvSpPr/>
          <p:nvPr/>
        </p:nvSpPr>
        <p:spPr>
          <a:xfrm>
            <a:off x="793790" y="2731413"/>
            <a:ext cx="30480" cy="2948226"/>
          </a:xfrm>
          <a:prstGeom prst="rect">
            <a:avLst/>
          </a:prstGeom>
          <a:solidFill>
            <a:srgbClr val="DCFF50"/>
          </a:solidFill>
          <a:ln/>
        </p:spPr>
        <p:txBody>
          <a:bodyPr/>
          <a:lstStyle/>
          <a:p>
            <a:endParaRPr lang="en-US"/>
          </a:p>
        </p:txBody>
      </p:sp>
      <p:sp>
        <p:nvSpPr>
          <p:cNvPr id="5" name="Text 3"/>
          <p:cNvSpPr/>
          <p:nvPr/>
        </p:nvSpPr>
        <p:spPr>
          <a:xfrm>
            <a:off x="793790" y="5934789"/>
            <a:ext cx="13042821" cy="725805"/>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Roboto" pitchFamily="34" charset="0"/>
                <a:ea typeface="Roboto" pitchFamily="34" charset="-122"/>
                <a:cs typeface="Roboto" pitchFamily="34" charset="-120"/>
              </a:rPr>
              <a:t>This core objective guides our exploration into diverse modelling techniques, aiming for precise and actionable predictions to support smart energy management.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65121"/>
            <a:ext cx="9867067"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Dataset &amp; Feature Exploration</a:t>
            </a:r>
            <a:endParaRPr lang="en-US" sz="4450" dirty="0"/>
          </a:p>
        </p:txBody>
      </p:sp>
      <p:sp>
        <p:nvSpPr>
          <p:cNvPr id="3" name="Text 1"/>
          <p:cNvSpPr/>
          <p:nvPr/>
        </p:nvSpPr>
        <p:spPr>
          <a:xfrm>
            <a:off x="793790" y="2218134"/>
            <a:ext cx="5156954"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Our analysis leverages a comprehensive dataset comprising both numeric and categorical features critical for charging load prediction:</a:t>
            </a:r>
            <a:endParaRPr lang="en-US" sz="1750" dirty="0"/>
          </a:p>
        </p:txBody>
      </p:sp>
      <p:sp>
        <p:nvSpPr>
          <p:cNvPr id="4" name="Text 2"/>
          <p:cNvSpPr/>
          <p:nvPr/>
        </p:nvSpPr>
        <p:spPr>
          <a:xfrm>
            <a:off x="793790" y="3510915"/>
            <a:ext cx="515695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Numeric Features:</a:t>
            </a:r>
            <a:r>
              <a:rPr lang="en-US" sz="1750" dirty="0">
                <a:solidFill>
                  <a:srgbClr val="E5E0DF"/>
                </a:solidFill>
                <a:latin typeface="Roboto" pitchFamily="34" charset="0"/>
                <a:ea typeface="Roboto" pitchFamily="34" charset="-122"/>
                <a:cs typeface="Roboto" pitchFamily="34" charset="-120"/>
              </a:rPr>
              <a:t> Time of day, charging duration, battery state of charge (SOC), ambient temperature, historical</a:t>
            </a:r>
            <a:endParaRPr lang="en-US" sz="1750" dirty="0"/>
          </a:p>
        </p:txBody>
      </p:sp>
      <p:sp>
        <p:nvSpPr>
          <p:cNvPr id="5" name="Text 3"/>
          <p:cNvSpPr/>
          <p:nvPr/>
        </p:nvSpPr>
        <p:spPr>
          <a:xfrm>
            <a:off x="793790" y="4678918"/>
            <a:ext cx="515695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Categorical Features:</a:t>
            </a:r>
            <a:r>
              <a:rPr lang="en-US" sz="1750" dirty="0">
                <a:solidFill>
                  <a:srgbClr val="E5E0DF"/>
                </a:solidFill>
                <a:latin typeface="Roboto" pitchFamily="34" charset="0"/>
                <a:ea typeface="Roboto" pitchFamily="34" charset="-122"/>
                <a:cs typeface="Roboto" pitchFamily="34" charset="-120"/>
              </a:rPr>
              <a:t> Vehicle type, charging station ID, day of the week, month, public holiday status.</a:t>
            </a:r>
            <a:endParaRPr lang="en-US" sz="1750" dirty="0"/>
          </a:p>
        </p:txBody>
      </p:sp>
      <p:sp>
        <p:nvSpPr>
          <p:cNvPr id="6" name="Text 4"/>
          <p:cNvSpPr/>
          <p:nvPr/>
        </p:nvSpPr>
        <p:spPr>
          <a:xfrm>
            <a:off x="793790" y="5971699"/>
            <a:ext cx="5156954"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Understanding the distribution and potential outliers within these features is crucial for model performance.</a:t>
            </a:r>
            <a:endParaRPr lang="en-US" sz="1750" dirty="0"/>
          </a:p>
        </p:txBody>
      </p:sp>
      <p:pic>
        <p:nvPicPr>
          <p:cNvPr id="7" name="Image 0" descr="preencoded.png"/>
          <p:cNvPicPr>
            <a:picLocks noChangeAspect="1"/>
          </p:cNvPicPr>
          <p:nvPr/>
        </p:nvPicPr>
        <p:blipFill>
          <a:blip r:embed="rId3"/>
          <a:stretch>
            <a:fillRect/>
          </a:stretch>
        </p:blipFill>
        <p:spPr>
          <a:xfrm>
            <a:off x="6511766" y="2269212"/>
            <a:ext cx="7332345" cy="3236476"/>
          </a:xfrm>
          <a:prstGeom prst="rect">
            <a:avLst/>
          </a:prstGeom>
        </p:spPr>
      </p:pic>
      <p:sp>
        <p:nvSpPr>
          <p:cNvPr id="8" name="Text 5"/>
          <p:cNvSpPr/>
          <p:nvPr/>
        </p:nvSpPr>
        <p:spPr>
          <a:xfrm>
            <a:off x="6511766" y="5760839"/>
            <a:ext cx="7332345"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9" name="Text 6"/>
          <p:cNvSpPr/>
          <p:nvPr/>
        </p:nvSpPr>
        <p:spPr>
          <a:xfrm>
            <a:off x="6511766" y="6327815"/>
            <a:ext cx="7332345" cy="362903"/>
          </a:xfrm>
          <a:prstGeom prst="rect">
            <a:avLst/>
          </a:prstGeom>
          <a:noFill/>
          <a:ln/>
        </p:spPr>
        <p:txBody>
          <a:bodyPr wrap="none" lIns="0" tIns="0" rIns="0" bIns="0" rtlCol="0" anchor="t"/>
          <a:lstStyle/>
          <a:p>
            <a:pPr marL="0" indent="0" algn="ctr">
              <a:lnSpc>
                <a:spcPts val="2850"/>
              </a:lnSpc>
              <a:buNone/>
            </a:pPr>
            <a:r>
              <a:rPr lang="en-US" sz="1750" dirty="0">
                <a:solidFill>
                  <a:srgbClr val="E5E0DF"/>
                </a:solidFill>
                <a:latin typeface="Roboto" pitchFamily="34" charset="0"/>
                <a:ea typeface="Roboto" pitchFamily="34" charset="-122"/>
                <a:cs typeface="Roboto" pitchFamily="34" charset="-120"/>
              </a:rPr>
              <a:t>Outlier Visualization for Numeric Features (Post-Removal)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12121">
              <a:alpha val="80000"/>
            </a:srgbClr>
          </a:solidFill>
          <a:ln/>
        </p:spPr>
        <p:txBody>
          <a:bodyPr/>
          <a:lstStyle/>
          <a:p>
            <a:endParaRPr lang="en-US"/>
          </a:p>
        </p:txBody>
      </p:sp>
      <p:sp>
        <p:nvSpPr>
          <p:cNvPr id="4" name="Text 1"/>
          <p:cNvSpPr/>
          <p:nvPr/>
        </p:nvSpPr>
        <p:spPr>
          <a:xfrm>
            <a:off x="793790" y="1365171"/>
            <a:ext cx="8506063"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Robust Data Preprocessing</a:t>
            </a:r>
            <a:endParaRPr lang="en-US" sz="4450" dirty="0"/>
          </a:p>
        </p:txBody>
      </p:sp>
      <p:sp>
        <p:nvSpPr>
          <p:cNvPr id="5" name="Text 2"/>
          <p:cNvSpPr/>
          <p:nvPr/>
        </p:nvSpPr>
        <p:spPr>
          <a:xfrm>
            <a:off x="793790" y="241411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Before model training, a meticulous data preprocessing pipeline was implemented to ensure data quality and enhance predictive accuracy:</a:t>
            </a:r>
            <a:endParaRPr lang="en-US" sz="1750" dirty="0"/>
          </a:p>
        </p:txBody>
      </p:sp>
      <p:sp>
        <p:nvSpPr>
          <p:cNvPr id="6" name="Shape 3"/>
          <p:cNvSpPr/>
          <p:nvPr/>
        </p:nvSpPr>
        <p:spPr>
          <a:xfrm>
            <a:off x="793790" y="3735229"/>
            <a:ext cx="4196358" cy="3129201"/>
          </a:xfrm>
          <a:prstGeom prst="roundRect">
            <a:avLst>
              <a:gd name="adj" fmla="val 4675"/>
            </a:avLst>
          </a:prstGeom>
          <a:solidFill>
            <a:srgbClr val="212121"/>
          </a:solidFill>
          <a:ln/>
        </p:spPr>
        <p:txBody>
          <a:bodyPr/>
          <a:lstStyle/>
          <a:p>
            <a:endParaRPr lang="en-US"/>
          </a:p>
        </p:txBody>
      </p:sp>
      <p:sp>
        <p:nvSpPr>
          <p:cNvPr id="7" name="Shape 4"/>
          <p:cNvSpPr/>
          <p:nvPr/>
        </p:nvSpPr>
        <p:spPr>
          <a:xfrm>
            <a:off x="793790" y="3704749"/>
            <a:ext cx="4196358" cy="121920"/>
          </a:xfrm>
          <a:prstGeom prst="roundRect">
            <a:avLst>
              <a:gd name="adj" fmla="val 27907"/>
            </a:avLst>
          </a:prstGeom>
          <a:solidFill>
            <a:srgbClr val="DCFF50"/>
          </a:solidFill>
          <a:ln/>
        </p:spPr>
        <p:txBody>
          <a:bodyPr/>
          <a:lstStyle/>
          <a:p>
            <a:endParaRPr lang="en-US"/>
          </a:p>
        </p:txBody>
      </p:sp>
      <p:sp>
        <p:nvSpPr>
          <p:cNvPr id="8" name="Shape 5"/>
          <p:cNvSpPr/>
          <p:nvPr/>
        </p:nvSpPr>
        <p:spPr>
          <a:xfrm>
            <a:off x="2551688" y="3395067"/>
            <a:ext cx="680442" cy="680442"/>
          </a:xfrm>
          <a:prstGeom prst="roundRect">
            <a:avLst>
              <a:gd name="adj" fmla="val 134383"/>
            </a:avLst>
          </a:prstGeom>
          <a:solidFill>
            <a:srgbClr val="DCFF50"/>
          </a:solidFill>
          <a:ln/>
        </p:spPr>
        <p:txBody>
          <a:bodyPr/>
          <a:lstStyle/>
          <a:p>
            <a:endParaRPr lang="en-US"/>
          </a:p>
        </p:txBody>
      </p:sp>
      <p:sp>
        <p:nvSpPr>
          <p:cNvPr id="9" name="Text 6"/>
          <p:cNvSpPr/>
          <p:nvPr/>
        </p:nvSpPr>
        <p:spPr>
          <a:xfrm>
            <a:off x="2755761" y="3565208"/>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Mono Medium" pitchFamily="34" charset="0"/>
                <a:ea typeface="Roboto Mono Medium" pitchFamily="34" charset="-122"/>
                <a:cs typeface="Roboto Mono Medium" pitchFamily="34" charset="-120"/>
              </a:rPr>
              <a:t>1</a:t>
            </a:r>
            <a:endParaRPr lang="en-US" sz="2100" dirty="0"/>
          </a:p>
        </p:txBody>
      </p:sp>
      <p:sp>
        <p:nvSpPr>
          <p:cNvPr id="10" name="Text 7"/>
          <p:cNvSpPr/>
          <p:nvPr/>
        </p:nvSpPr>
        <p:spPr>
          <a:xfrm>
            <a:off x="1051084" y="43022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Outlier Handling</a:t>
            </a:r>
            <a:endParaRPr lang="en-US" sz="2200" dirty="0"/>
          </a:p>
        </p:txBody>
      </p:sp>
      <p:sp>
        <p:nvSpPr>
          <p:cNvPr id="11" name="Text 8"/>
          <p:cNvSpPr/>
          <p:nvPr/>
        </p:nvSpPr>
        <p:spPr>
          <a:xfrm>
            <a:off x="1051084" y="4792623"/>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Statistical methods were applied to identify and mitigate the impact of extreme values, as shown in the previous visualisation, ensuring a more stable dataset.</a:t>
            </a:r>
            <a:endParaRPr lang="en-US" sz="1750" dirty="0"/>
          </a:p>
        </p:txBody>
      </p:sp>
      <p:sp>
        <p:nvSpPr>
          <p:cNvPr id="12" name="Shape 9"/>
          <p:cNvSpPr/>
          <p:nvPr/>
        </p:nvSpPr>
        <p:spPr>
          <a:xfrm>
            <a:off x="5216962" y="3735229"/>
            <a:ext cx="4196358" cy="3129201"/>
          </a:xfrm>
          <a:prstGeom prst="roundRect">
            <a:avLst>
              <a:gd name="adj" fmla="val 4675"/>
            </a:avLst>
          </a:prstGeom>
          <a:solidFill>
            <a:srgbClr val="212121"/>
          </a:solidFill>
          <a:ln/>
        </p:spPr>
        <p:txBody>
          <a:bodyPr/>
          <a:lstStyle/>
          <a:p>
            <a:endParaRPr lang="en-US"/>
          </a:p>
        </p:txBody>
      </p:sp>
      <p:sp>
        <p:nvSpPr>
          <p:cNvPr id="13" name="Shape 10"/>
          <p:cNvSpPr/>
          <p:nvPr/>
        </p:nvSpPr>
        <p:spPr>
          <a:xfrm>
            <a:off x="5216962" y="3704749"/>
            <a:ext cx="4196358" cy="121920"/>
          </a:xfrm>
          <a:prstGeom prst="roundRect">
            <a:avLst>
              <a:gd name="adj" fmla="val 27907"/>
            </a:avLst>
          </a:prstGeom>
          <a:solidFill>
            <a:srgbClr val="DCFF50"/>
          </a:solidFill>
          <a:ln/>
        </p:spPr>
        <p:txBody>
          <a:bodyPr/>
          <a:lstStyle/>
          <a:p>
            <a:endParaRPr lang="en-US"/>
          </a:p>
        </p:txBody>
      </p:sp>
      <p:sp>
        <p:nvSpPr>
          <p:cNvPr id="14" name="Shape 11"/>
          <p:cNvSpPr/>
          <p:nvPr/>
        </p:nvSpPr>
        <p:spPr>
          <a:xfrm>
            <a:off x="6974860" y="3395067"/>
            <a:ext cx="680442" cy="680442"/>
          </a:xfrm>
          <a:prstGeom prst="roundRect">
            <a:avLst>
              <a:gd name="adj" fmla="val 134383"/>
            </a:avLst>
          </a:prstGeom>
          <a:solidFill>
            <a:srgbClr val="DCFF50"/>
          </a:solidFill>
          <a:ln/>
        </p:spPr>
        <p:txBody>
          <a:bodyPr/>
          <a:lstStyle/>
          <a:p>
            <a:endParaRPr lang="en-US"/>
          </a:p>
        </p:txBody>
      </p:sp>
      <p:sp>
        <p:nvSpPr>
          <p:cNvPr id="15" name="Text 12"/>
          <p:cNvSpPr/>
          <p:nvPr/>
        </p:nvSpPr>
        <p:spPr>
          <a:xfrm>
            <a:off x="7178933" y="3565208"/>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Mono Medium" pitchFamily="34" charset="0"/>
                <a:ea typeface="Roboto Mono Medium" pitchFamily="34" charset="-122"/>
                <a:cs typeface="Roboto Mono Medium" pitchFamily="34" charset="-120"/>
              </a:rPr>
              <a:t>2</a:t>
            </a:r>
            <a:endParaRPr lang="en-US" sz="2100" dirty="0"/>
          </a:p>
        </p:txBody>
      </p:sp>
      <p:sp>
        <p:nvSpPr>
          <p:cNvPr id="16" name="Text 13"/>
          <p:cNvSpPr/>
          <p:nvPr/>
        </p:nvSpPr>
        <p:spPr>
          <a:xfrm>
            <a:off x="5474256" y="4302204"/>
            <a:ext cx="3230999"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Feature Engineering</a:t>
            </a:r>
            <a:endParaRPr lang="en-US" sz="2200" dirty="0"/>
          </a:p>
        </p:txBody>
      </p:sp>
      <p:sp>
        <p:nvSpPr>
          <p:cNvPr id="17" name="Text 14"/>
          <p:cNvSpPr/>
          <p:nvPr/>
        </p:nvSpPr>
        <p:spPr>
          <a:xfrm>
            <a:off x="5474256" y="4792623"/>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Categorical features were encoded using techniques like dummy encoding, and new features were derived to capture temporal patterns.</a:t>
            </a:r>
            <a:endParaRPr lang="en-US" sz="1750" dirty="0"/>
          </a:p>
        </p:txBody>
      </p:sp>
      <p:sp>
        <p:nvSpPr>
          <p:cNvPr id="18" name="Shape 15"/>
          <p:cNvSpPr/>
          <p:nvPr/>
        </p:nvSpPr>
        <p:spPr>
          <a:xfrm>
            <a:off x="9640133" y="3735229"/>
            <a:ext cx="4196358" cy="3129201"/>
          </a:xfrm>
          <a:prstGeom prst="roundRect">
            <a:avLst>
              <a:gd name="adj" fmla="val 4675"/>
            </a:avLst>
          </a:prstGeom>
          <a:solidFill>
            <a:srgbClr val="212121"/>
          </a:solidFill>
          <a:ln/>
        </p:spPr>
        <p:txBody>
          <a:bodyPr/>
          <a:lstStyle/>
          <a:p>
            <a:endParaRPr lang="en-US"/>
          </a:p>
        </p:txBody>
      </p:sp>
      <p:sp>
        <p:nvSpPr>
          <p:cNvPr id="19" name="Shape 16"/>
          <p:cNvSpPr/>
          <p:nvPr/>
        </p:nvSpPr>
        <p:spPr>
          <a:xfrm>
            <a:off x="9640133" y="3704749"/>
            <a:ext cx="4196358" cy="121920"/>
          </a:xfrm>
          <a:prstGeom prst="roundRect">
            <a:avLst>
              <a:gd name="adj" fmla="val 27907"/>
            </a:avLst>
          </a:prstGeom>
          <a:solidFill>
            <a:srgbClr val="DCFF50"/>
          </a:solidFill>
          <a:ln/>
        </p:spPr>
        <p:txBody>
          <a:bodyPr/>
          <a:lstStyle/>
          <a:p>
            <a:endParaRPr lang="en-US"/>
          </a:p>
        </p:txBody>
      </p:sp>
      <p:sp>
        <p:nvSpPr>
          <p:cNvPr id="20" name="Shape 17"/>
          <p:cNvSpPr/>
          <p:nvPr/>
        </p:nvSpPr>
        <p:spPr>
          <a:xfrm>
            <a:off x="11398032" y="3395067"/>
            <a:ext cx="680442" cy="680442"/>
          </a:xfrm>
          <a:prstGeom prst="roundRect">
            <a:avLst>
              <a:gd name="adj" fmla="val 134383"/>
            </a:avLst>
          </a:prstGeom>
          <a:solidFill>
            <a:srgbClr val="DCFF50"/>
          </a:solidFill>
          <a:ln/>
        </p:spPr>
        <p:txBody>
          <a:bodyPr/>
          <a:lstStyle/>
          <a:p>
            <a:endParaRPr lang="en-US"/>
          </a:p>
        </p:txBody>
      </p:sp>
      <p:sp>
        <p:nvSpPr>
          <p:cNvPr id="21" name="Text 18"/>
          <p:cNvSpPr/>
          <p:nvPr/>
        </p:nvSpPr>
        <p:spPr>
          <a:xfrm>
            <a:off x="11602105" y="3565208"/>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Mono Medium" pitchFamily="34" charset="0"/>
                <a:ea typeface="Roboto Mono Medium" pitchFamily="34" charset="-122"/>
                <a:cs typeface="Roboto Mono Medium" pitchFamily="34" charset="-120"/>
              </a:rPr>
              <a:t>3</a:t>
            </a:r>
            <a:endParaRPr lang="en-US" sz="2100" dirty="0"/>
          </a:p>
        </p:txBody>
      </p:sp>
      <p:sp>
        <p:nvSpPr>
          <p:cNvPr id="22" name="Text 19"/>
          <p:cNvSpPr/>
          <p:nvPr/>
        </p:nvSpPr>
        <p:spPr>
          <a:xfrm>
            <a:off x="9897427" y="43022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Data Splitting</a:t>
            </a:r>
            <a:endParaRPr lang="en-US" sz="2200" dirty="0"/>
          </a:p>
        </p:txBody>
      </p:sp>
      <p:sp>
        <p:nvSpPr>
          <p:cNvPr id="23" name="Text 20"/>
          <p:cNvSpPr/>
          <p:nvPr/>
        </p:nvSpPr>
        <p:spPr>
          <a:xfrm>
            <a:off x="9897427" y="4792623"/>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The dataset was rigorously partitioned into training and testing sets to facilitate unbiased model evaluation and prevent overfitting.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5329" y="1060133"/>
            <a:ext cx="13056870" cy="647700"/>
          </a:xfrm>
          <a:prstGeom prst="rect">
            <a:avLst/>
          </a:prstGeom>
          <a:noFill/>
          <a:ln/>
        </p:spPr>
        <p:txBody>
          <a:bodyPr wrap="none" lIns="0" tIns="0" rIns="0" bIns="0" rtlCol="0" anchor="t"/>
          <a:lstStyle/>
          <a:p>
            <a:pPr marL="0" indent="0" algn="l">
              <a:lnSpc>
                <a:spcPts val="5050"/>
              </a:lnSpc>
              <a:buNone/>
            </a:pPr>
            <a:r>
              <a:rPr lang="en-US" sz="4050" dirty="0">
                <a:solidFill>
                  <a:srgbClr val="FFFFFF"/>
                </a:solidFill>
                <a:latin typeface="Roboto Mono Medium" pitchFamily="34" charset="0"/>
                <a:ea typeface="Roboto Mono Medium" pitchFamily="34" charset="-122"/>
                <a:cs typeface="Roboto Mono Medium" pitchFamily="34" charset="-120"/>
              </a:rPr>
              <a:t>Model Selection &amp; Performance Benchmarking</a:t>
            </a:r>
            <a:endParaRPr lang="en-US" sz="4050" dirty="0"/>
          </a:p>
        </p:txBody>
      </p:sp>
      <p:pic>
        <p:nvPicPr>
          <p:cNvPr id="3" name="Image 0" descr="preencoded.png"/>
          <p:cNvPicPr>
            <a:picLocks noChangeAspect="1"/>
          </p:cNvPicPr>
          <p:nvPr/>
        </p:nvPicPr>
        <p:blipFill>
          <a:blip r:embed="rId3"/>
          <a:stretch>
            <a:fillRect/>
          </a:stretch>
        </p:blipFill>
        <p:spPr>
          <a:xfrm>
            <a:off x="2554129" y="2122289"/>
            <a:ext cx="9522143" cy="3254573"/>
          </a:xfrm>
          <a:prstGeom prst="rect">
            <a:avLst/>
          </a:prstGeom>
        </p:spPr>
      </p:pic>
      <p:sp>
        <p:nvSpPr>
          <p:cNvPr id="4" name="Text 1"/>
          <p:cNvSpPr/>
          <p:nvPr/>
        </p:nvSpPr>
        <p:spPr>
          <a:xfrm>
            <a:off x="725329" y="5609987"/>
            <a:ext cx="13179743" cy="331589"/>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Roboto" pitchFamily="34" charset="0"/>
                <a:ea typeface="Roboto" pitchFamily="34" charset="-122"/>
                <a:cs typeface="Roboto" pitchFamily="34" charset="-120"/>
              </a:rPr>
              <a:t>To identify the optimal predictive model, a comparative analysis was conducted across various advanced machine learning algorithms:</a:t>
            </a:r>
            <a:endParaRPr lang="en-US" sz="1600" dirty="0"/>
          </a:p>
        </p:txBody>
      </p:sp>
      <p:sp>
        <p:nvSpPr>
          <p:cNvPr id="5" name="Text 2"/>
          <p:cNvSpPr/>
          <p:nvPr/>
        </p:nvSpPr>
        <p:spPr>
          <a:xfrm>
            <a:off x="725329" y="6174700"/>
            <a:ext cx="13179743" cy="994767"/>
          </a:xfrm>
          <a:prstGeom prst="rect">
            <a:avLst/>
          </a:prstGeom>
          <a:noFill/>
          <a:ln/>
        </p:spPr>
        <p:txBody>
          <a:bodyPr wrap="square" lIns="0" tIns="0" rIns="0" bIns="0" rtlCol="0" anchor="t"/>
          <a:lstStyle/>
          <a:p>
            <a:pPr marL="0" indent="0" algn="l">
              <a:lnSpc>
                <a:spcPts val="2600"/>
              </a:lnSpc>
              <a:buNone/>
            </a:pPr>
            <a:r>
              <a:rPr lang="en-US" sz="1600" b="1" dirty="0">
                <a:solidFill>
                  <a:srgbClr val="E5E0DF"/>
                </a:solidFill>
                <a:latin typeface="Roboto" pitchFamily="34" charset="0"/>
                <a:ea typeface="Roboto" pitchFamily="34" charset="-122"/>
                <a:cs typeface="Roboto" pitchFamily="34" charset="-120"/>
              </a:rPr>
              <a:t>Interpretation:</a:t>
            </a:r>
            <a:r>
              <a:rPr lang="en-US" sz="1600" dirty="0">
                <a:solidFill>
                  <a:srgbClr val="E5E0DF"/>
                </a:solidFill>
                <a:latin typeface="Roboto" pitchFamily="34" charset="0"/>
                <a:ea typeface="Roboto" pitchFamily="34" charset="-122"/>
                <a:cs typeface="Roboto" pitchFamily="34" charset="-120"/>
              </a:rPr>
              <a:t> A lower Root Mean Squared Error (RMSE) indicates better predictive accuracy, while an R-squared (R2) value closer to 1 suggests that the model explains a higher proportion of variance in the dependent variable. Values near zero or negative for R2 point to a challenging prediction task, where much of the signal remains unexplained.</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0555" y="495419"/>
            <a:ext cx="9189958" cy="562927"/>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Roboto Mono Medium" pitchFamily="34" charset="0"/>
                <a:ea typeface="Roboto Mono Medium" pitchFamily="34" charset="-122"/>
                <a:cs typeface="Roboto Mono Medium" pitchFamily="34" charset="-120"/>
              </a:rPr>
              <a:t>Actual vs. Predicted Charging Load</a:t>
            </a:r>
            <a:endParaRPr lang="en-US" sz="3500" dirty="0"/>
          </a:p>
        </p:txBody>
      </p:sp>
      <p:pic>
        <p:nvPicPr>
          <p:cNvPr id="3" name="Image 0" descr="preencoded.png"/>
          <p:cNvPicPr>
            <a:picLocks noChangeAspect="1"/>
          </p:cNvPicPr>
          <p:nvPr/>
        </p:nvPicPr>
        <p:blipFill>
          <a:blip r:embed="rId3"/>
          <a:stretch>
            <a:fillRect/>
          </a:stretch>
        </p:blipFill>
        <p:spPr>
          <a:xfrm>
            <a:off x="3315176" y="1418630"/>
            <a:ext cx="8000048" cy="4695825"/>
          </a:xfrm>
          <a:prstGeom prst="rect">
            <a:avLst/>
          </a:prstGeom>
        </p:spPr>
      </p:pic>
      <p:sp>
        <p:nvSpPr>
          <p:cNvPr id="4" name="Text 1"/>
          <p:cNvSpPr/>
          <p:nvPr/>
        </p:nvSpPr>
        <p:spPr>
          <a:xfrm>
            <a:off x="630555" y="6317099"/>
            <a:ext cx="13369290" cy="288131"/>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The visualisation above illustrates the predictive capabilities of our best-performing model:</a:t>
            </a:r>
            <a:endParaRPr lang="en-US" sz="1400" dirty="0"/>
          </a:p>
        </p:txBody>
      </p:sp>
      <p:sp>
        <p:nvSpPr>
          <p:cNvPr id="5" name="Text 2"/>
          <p:cNvSpPr/>
          <p:nvPr/>
        </p:nvSpPr>
        <p:spPr>
          <a:xfrm>
            <a:off x="630555" y="6807875"/>
            <a:ext cx="13369290" cy="288131"/>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E5E0DF"/>
                </a:solidFill>
                <a:latin typeface="Roboto" pitchFamily="34" charset="0"/>
                <a:ea typeface="Roboto" pitchFamily="34" charset="-122"/>
                <a:cs typeface="Roboto" pitchFamily="34" charset="-120"/>
              </a:rPr>
              <a:t>The </a:t>
            </a:r>
            <a:r>
              <a:rPr lang="en-US" sz="1400" b="1" dirty="0">
                <a:solidFill>
                  <a:srgbClr val="FFFFFF"/>
                </a:solidFill>
                <a:latin typeface="Roboto" pitchFamily="34" charset="0"/>
                <a:ea typeface="Roboto" pitchFamily="34" charset="-122"/>
                <a:cs typeface="Roboto" pitchFamily="34" charset="-120"/>
              </a:rPr>
              <a:t>predicted charging load</a:t>
            </a:r>
            <a:r>
              <a:rPr lang="en-US" sz="1400" dirty="0">
                <a:solidFill>
                  <a:srgbClr val="E5E0DF"/>
                </a:solidFill>
                <a:latin typeface="Roboto" pitchFamily="34" charset="0"/>
                <a:ea typeface="Roboto" pitchFamily="34" charset="-122"/>
                <a:cs typeface="Roboto" pitchFamily="34" charset="-120"/>
              </a:rPr>
              <a:t> closely follows the general trends and fluctuations of the </a:t>
            </a:r>
            <a:r>
              <a:rPr lang="en-US" sz="1400" b="1" dirty="0">
                <a:solidFill>
                  <a:srgbClr val="FFFFFF"/>
                </a:solidFill>
                <a:latin typeface="Roboto" pitchFamily="34" charset="0"/>
                <a:ea typeface="Roboto" pitchFamily="34" charset="-122"/>
                <a:cs typeface="Roboto" pitchFamily="34" charset="-120"/>
              </a:rPr>
              <a:t>actual charging load</a:t>
            </a:r>
            <a:r>
              <a:rPr lang="en-US" sz="1400" dirty="0">
                <a:solidFill>
                  <a:srgbClr val="E5E0DF"/>
                </a:solidFill>
                <a:latin typeface="Roboto" pitchFamily="34" charset="0"/>
                <a:ea typeface="Roboto" pitchFamily="34" charset="-122"/>
                <a:cs typeface="Roboto" pitchFamily="34" charset="-120"/>
              </a:rPr>
              <a:t> over time.</a:t>
            </a:r>
            <a:endParaRPr lang="en-US" sz="1400" dirty="0"/>
          </a:p>
        </p:txBody>
      </p:sp>
      <p:sp>
        <p:nvSpPr>
          <p:cNvPr id="6" name="Text 3"/>
          <p:cNvSpPr/>
          <p:nvPr/>
        </p:nvSpPr>
        <p:spPr>
          <a:xfrm>
            <a:off x="630555" y="7158990"/>
            <a:ext cx="13369290" cy="576263"/>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E5E0DF"/>
                </a:solidFill>
                <a:latin typeface="Roboto" pitchFamily="34" charset="0"/>
                <a:ea typeface="Roboto" pitchFamily="34" charset="-122"/>
                <a:cs typeface="Roboto" pitchFamily="34" charset="-120"/>
              </a:rPr>
              <a:t>While the model captures the overall patterns effectively, some variance between the actual and predicted values is observed, suggesting potential avenues for further refinement and feature engineering.</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572470" y="1972866"/>
            <a:ext cx="7485340" cy="708779"/>
          </a:xfrm>
          <a:prstGeom prst="rect">
            <a:avLst/>
          </a:prstGeom>
          <a:noFill/>
          <a:ln/>
        </p:spPr>
        <p:txBody>
          <a:bodyPr wrap="none" lIns="0" tIns="0" rIns="0" bIns="0" rtlCol="0" anchor="t"/>
          <a:lstStyle/>
          <a:p>
            <a:pPr marL="0" indent="0" algn="ctr">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Results &amp; Key Insights</a:t>
            </a:r>
            <a:endParaRPr lang="en-US" sz="4450" dirty="0"/>
          </a:p>
        </p:txBody>
      </p:sp>
      <p:sp>
        <p:nvSpPr>
          <p:cNvPr id="3" name="Shape 1"/>
          <p:cNvSpPr/>
          <p:nvPr/>
        </p:nvSpPr>
        <p:spPr>
          <a:xfrm>
            <a:off x="793790" y="3135273"/>
            <a:ext cx="13042821" cy="3121462"/>
          </a:xfrm>
          <a:prstGeom prst="roundRect">
            <a:avLst>
              <a:gd name="adj" fmla="val 1090"/>
            </a:avLst>
          </a:prstGeom>
          <a:solidFill>
            <a:srgbClr val="404040"/>
          </a:solidFill>
          <a:ln/>
        </p:spPr>
        <p:txBody>
          <a:bodyPr/>
          <a:lstStyle/>
          <a:p>
            <a:endParaRPr lang="en-US"/>
          </a:p>
        </p:txBody>
      </p:sp>
      <p:sp>
        <p:nvSpPr>
          <p:cNvPr id="4" name="Shape 2"/>
          <p:cNvSpPr/>
          <p:nvPr/>
        </p:nvSpPr>
        <p:spPr>
          <a:xfrm>
            <a:off x="793790" y="3135273"/>
            <a:ext cx="4347567" cy="3121462"/>
          </a:xfrm>
          <a:prstGeom prst="roundRect">
            <a:avLst>
              <a:gd name="adj" fmla="val 1090"/>
            </a:avLst>
          </a:prstGeom>
          <a:solidFill>
            <a:srgbClr val="404040"/>
          </a:solidFill>
          <a:ln/>
        </p:spPr>
        <p:txBody>
          <a:bodyPr/>
          <a:lstStyle/>
          <a:p>
            <a:endParaRPr lang="en-US"/>
          </a:p>
        </p:txBody>
      </p:sp>
      <p:sp>
        <p:nvSpPr>
          <p:cNvPr id="5" name="Text 3"/>
          <p:cNvSpPr/>
          <p:nvPr/>
        </p:nvSpPr>
        <p:spPr>
          <a:xfrm>
            <a:off x="1020604" y="3362087"/>
            <a:ext cx="3553778"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Gradient Boosting: The Top Performer</a:t>
            </a:r>
            <a:endParaRPr lang="en-US" sz="2200" dirty="0"/>
          </a:p>
        </p:txBody>
      </p:sp>
      <p:sp>
        <p:nvSpPr>
          <p:cNvPr id="6" name="Text 4"/>
          <p:cNvSpPr/>
          <p:nvPr/>
        </p:nvSpPr>
        <p:spPr>
          <a:xfrm>
            <a:off x="1020604" y="4206835"/>
            <a:ext cx="3553778"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Gradient Boosting consistently delivered the lowest RMSE (0.69) and highest R2 (0.65), outperforming other ensemble methods.</a:t>
            </a:r>
            <a:endParaRPr lang="en-US" sz="1750" dirty="0"/>
          </a:p>
        </p:txBody>
      </p:sp>
      <p:sp>
        <p:nvSpPr>
          <p:cNvPr id="7" name="Shape 5"/>
          <p:cNvSpPr/>
          <p:nvPr/>
        </p:nvSpPr>
        <p:spPr>
          <a:xfrm>
            <a:off x="5141357" y="3135273"/>
            <a:ext cx="4347567" cy="3121462"/>
          </a:xfrm>
          <a:prstGeom prst="rect">
            <a:avLst/>
          </a:prstGeom>
          <a:solidFill>
            <a:srgbClr val="404040"/>
          </a:solidFill>
          <a:ln/>
        </p:spPr>
        <p:txBody>
          <a:bodyPr/>
          <a:lstStyle/>
          <a:p>
            <a:endParaRPr lang="en-US"/>
          </a:p>
        </p:txBody>
      </p:sp>
      <p:sp>
        <p:nvSpPr>
          <p:cNvPr id="8" name="Shape 6"/>
          <p:cNvSpPr/>
          <p:nvPr/>
        </p:nvSpPr>
        <p:spPr>
          <a:xfrm>
            <a:off x="5141357" y="3135273"/>
            <a:ext cx="30480" cy="3121462"/>
          </a:xfrm>
          <a:prstGeom prst="roundRect">
            <a:avLst>
              <a:gd name="adj" fmla="val 111628"/>
            </a:avLst>
          </a:prstGeom>
          <a:solidFill>
            <a:srgbClr val="595959"/>
          </a:solidFill>
          <a:ln/>
        </p:spPr>
        <p:txBody>
          <a:bodyPr/>
          <a:lstStyle/>
          <a:p>
            <a:endParaRPr lang="en-US"/>
          </a:p>
        </p:txBody>
      </p:sp>
      <p:sp>
        <p:nvSpPr>
          <p:cNvPr id="9" name="Text 7"/>
          <p:cNvSpPr/>
          <p:nvPr/>
        </p:nvSpPr>
        <p:spPr>
          <a:xfrm>
            <a:off x="5708333" y="336208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Ensemble Power</a:t>
            </a:r>
            <a:endParaRPr lang="en-US" sz="2200" dirty="0"/>
          </a:p>
        </p:txBody>
      </p:sp>
      <p:sp>
        <p:nvSpPr>
          <p:cNvPr id="10" name="Text 8"/>
          <p:cNvSpPr/>
          <p:nvPr/>
        </p:nvSpPr>
        <p:spPr>
          <a:xfrm>
            <a:off x="5708333" y="3852505"/>
            <a:ext cx="3213616"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Ensemble methods, particularly boosting algorithms, demonstrably surpass traditional regression models in complexity and predictive accuracy for this task.</a:t>
            </a:r>
            <a:endParaRPr lang="en-US" sz="1750" dirty="0"/>
          </a:p>
        </p:txBody>
      </p:sp>
      <p:sp>
        <p:nvSpPr>
          <p:cNvPr id="11" name="Shape 9"/>
          <p:cNvSpPr/>
          <p:nvPr/>
        </p:nvSpPr>
        <p:spPr>
          <a:xfrm>
            <a:off x="9488924" y="3135273"/>
            <a:ext cx="4347567" cy="3121462"/>
          </a:xfrm>
          <a:prstGeom prst="rect">
            <a:avLst/>
          </a:prstGeom>
          <a:solidFill>
            <a:srgbClr val="404040"/>
          </a:solidFill>
          <a:ln/>
        </p:spPr>
        <p:txBody>
          <a:bodyPr/>
          <a:lstStyle/>
          <a:p>
            <a:endParaRPr lang="en-US"/>
          </a:p>
        </p:txBody>
      </p:sp>
      <p:sp>
        <p:nvSpPr>
          <p:cNvPr id="12" name="Shape 10"/>
          <p:cNvSpPr/>
          <p:nvPr/>
        </p:nvSpPr>
        <p:spPr>
          <a:xfrm>
            <a:off x="9488924" y="3135273"/>
            <a:ext cx="30480" cy="3121462"/>
          </a:xfrm>
          <a:prstGeom prst="roundRect">
            <a:avLst>
              <a:gd name="adj" fmla="val 111628"/>
            </a:avLst>
          </a:prstGeom>
          <a:solidFill>
            <a:srgbClr val="595959"/>
          </a:solidFill>
          <a:ln/>
        </p:spPr>
        <p:txBody>
          <a:bodyPr/>
          <a:lstStyle/>
          <a:p>
            <a:endParaRPr lang="en-US"/>
          </a:p>
        </p:txBody>
      </p:sp>
      <p:sp>
        <p:nvSpPr>
          <p:cNvPr id="13" name="Text 11"/>
          <p:cNvSpPr/>
          <p:nvPr/>
        </p:nvSpPr>
        <p:spPr>
          <a:xfrm>
            <a:off x="10055900" y="3362087"/>
            <a:ext cx="3401020"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Data Quality Matters</a:t>
            </a:r>
            <a:endParaRPr lang="en-US" sz="2200" dirty="0"/>
          </a:p>
        </p:txBody>
      </p:sp>
      <p:sp>
        <p:nvSpPr>
          <p:cNvPr id="14" name="Text 12"/>
          <p:cNvSpPr/>
          <p:nvPr/>
        </p:nvSpPr>
        <p:spPr>
          <a:xfrm>
            <a:off x="10055900" y="3852505"/>
            <a:ext cx="3553778"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Rigorous outlier handling and thoughtful feature engineering proved crucial in enhancing model robustness and overall performance.</a:t>
            </a:r>
            <a:endParaRPr lang="en-US" sz="1750" dirty="0"/>
          </a:p>
        </p:txBody>
      </p:sp>
      <p:sp>
        <p:nvSpPr>
          <p:cNvPr id="15" name="Shape 13"/>
          <p:cNvSpPr/>
          <p:nvPr/>
        </p:nvSpPr>
        <p:spPr>
          <a:xfrm>
            <a:off x="4857869" y="4412456"/>
            <a:ext cx="566976" cy="566976"/>
          </a:xfrm>
          <a:prstGeom prst="roundRect">
            <a:avLst>
              <a:gd name="adj" fmla="val 6001"/>
            </a:avLst>
          </a:prstGeom>
          <a:solidFill>
            <a:srgbClr val="212121"/>
          </a:solidFill>
          <a:ln w="30480">
            <a:solidFill>
              <a:srgbClr val="595959"/>
            </a:solidFill>
            <a:prstDash val="solid"/>
          </a:ln>
        </p:spPr>
        <p:txBody>
          <a:bodyPr/>
          <a:lstStyle/>
          <a:p>
            <a:endParaRPr lang="en-US"/>
          </a:p>
        </p:txBody>
      </p:sp>
      <p:pic>
        <p:nvPicPr>
          <p:cNvPr id="16" name="Image 0" descr="preencoded.png"/>
          <p:cNvPicPr>
            <a:picLocks noChangeAspect="1"/>
          </p:cNvPicPr>
          <p:nvPr/>
        </p:nvPicPr>
        <p:blipFill>
          <a:blip r:embed="rId3"/>
          <a:stretch>
            <a:fillRect/>
          </a:stretch>
        </p:blipFill>
        <p:spPr>
          <a:xfrm>
            <a:off x="4999553" y="4518779"/>
            <a:ext cx="283488" cy="354330"/>
          </a:xfrm>
          <a:prstGeom prst="rect">
            <a:avLst/>
          </a:prstGeom>
        </p:spPr>
      </p:pic>
      <p:sp>
        <p:nvSpPr>
          <p:cNvPr id="17" name="Shape 14"/>
          <p:cNvSpPr/>
          <p:nvPr/>
        </p:nvSpPr>
        <p:spPr>
          <a:xfrm>
            <a:off x="9205436" y="4412456"/>
            <a:ext cx="566976" cy="566976"/>
          </a:xfrm>
          <a:prstGeom prst="roundRect">
            <a:avLst>
              <a:gd name="adj" fmla="val 6001"/>
            </a:avLst>
          </a:prstGeom>
          <a:solidFill>
            <a:srgbClr val="212121"/>
          </a:solidFill>
          <a:ln w="30480">
            <a:solidFill>
              <a:srgbClr val="595959"/>
            </a:solidFill>
            <a:prstDash val="solid"/>
          </a:ln>
        </p:spPr>
        <p:txBody>
          <a:bodyPr/>
          <a:lstStyle/>
          <a:p>
            <a:endParaRPr lang="en-US"/>
          </a:p>
        </p:txBody>
      </p:sp>
      <p:pic>
        <p:nvPicPr>
          <p:cNvPr id="18" name="Image 1" descr="preencoded.png"/>
          <p:cNvPicPr>
            <a:picLocks noChangeAspect="1"/>
          </p:cNvPicPr>
          <p:nvPr/>
        </p:nvPicPr>
        <p:blipFill>
          <a:blip r:embed="rId4"/>
          <a:stretch>
            <a:fillRect/>
          </a:stretch>
        </p:blipFill>
        <p:spPr>
          <a:xfrm>
            <a:off x="9347121" y="4518779"/>
            <a:ext cx="283488" cy="3543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631</Words>
  <Application>Microsoft Office PowerPoint</Application>
  <PresentationFormat>Custom</PresentationFormat>
  <Paragraphs>62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Roboto Mono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Kaustubh Mitkari</cp:lastModifiedBy>
  <cp:revision>2</cp:revision>
  <dcterms:created xsi:type="dcterms:W3CDTF">2025-08-11T07:07:50Z</dcterms:created>
  <dcterms:modified xsi:type="dcterms:W3CDTF">2025-08-11T07:11:42Z</dcterms:modified>
</cp:coreProperties>
</file>